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5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4630400" cy="8229600"/>
  <p:notesSz cx="8229600" cy="14630400"/>
  <p:embeddedFontLst>
    <p:embeddedFont>
      <p:font typeface="Cabin" panose="020B0604020202020204" charset="0"/>
      <p:regular r:id="rId13"/>
    </p:embeddedFont>
    <p:embeddedFont>
      <p:font typeface="Unbounde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07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554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AE6E76-B88B-7599-04F1-30005A215C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48E80CC-C8A2-CAF3-804E-C5EA38403E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C9F2C7-3DE8-5494-4D8C-9126D56979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510D44-52B0-B02C-0400-A4F15EAC1A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0969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2.pn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Relationship Id="rId9" Type="http://schemas.openxmlformats.org/officeDocument/2006/relationships/image" Target="../media/image1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50424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Curefoods YouTube Content Strategy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271248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comprehensive plan to grow Curefoods' YouTube channel and engage viewers.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7103133" y="5515928"/>
            <a:ext cx="1530787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by Mohan S</a:t>
            </a:r>
            <a:endParaRPr lang="en-US" sz="2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CEF227-9F16-0382-C3E3-C5BC4A2C3CF3}"/>
              </a:ext>
            </a:extLst>
          </p:cNvPr>
          <p:cNvSpPr/>
          <p:nvPr/>
        </p:nvSpPr>
        <p:spPr>
          <a:xfrm>
            <a:off x="12801600" y="7723888"/>
            <a:ext cx="1658679" cy="38331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7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9853" y="573524"/>
            <a:ext cx="7684294" cy="12268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Next Steps: Actionable Plan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729853" y="2217301"/>
            <a:ext cx="3685699" cy="688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54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5400" dirty="0"/>
          </a:p>
        </p:txBody>
      </p:sp>
      <p:sp>
        <p:nvSpPr>
          <p:cNvPr id="5" name="Text 2"/>
          <p:cNvSpPr/>
          <p:nvPr/>
        </p:nvSpPr>
        <p:spPr>
          <a:xfrm>
            <a:off x="729853" y="3165991"/>
            <a:ext cx="3685699" cy="6134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Finalize Content Calendar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729853" y="3904417"/>
            <a:ext cx="3685699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Schedule video releases and align with marketing campaigns.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728329" y="2217301"/>
            <a:ext cx="3685818" cy="688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54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5400" dirty="0"/>
          </a:p>
        </p:txBody>
      </p:sp>
      <p:sp>
        <p:nvSpPr>
          <p:cNvPr id="8" name="Text 5"/>
          <p:cNvSpPr/>
          <p:nvPr/>
        </p:nvSpPr>
        <p:spPr>
          <a:xfrm>
            <a:off x="4975146" y="3165991"/>
            <a:ext cx="319218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Develop Video Scripts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4728329" y="3597712"/>
            <a:ext cx="3685818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Write engaging and informative scripts for each video.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29853" y="5301615"/>
            <a:ext cx="3685699" cy="688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54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5400" dirty="0"/>
          </a:p>
        </p:txBody>
      </p:sp>
      <p:sp>
        <p:nvSpPr>
          <p:cNvPr id="11" name="Text 8"/>
          <p:cNvSpPr/>
          <p:nvPr/>
        </p:nvSpPr>
        <p:spPr>
          <a:xfrm>
            <a:off x="1076206" y="6250305"/>
            <a:ext cx="2992874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Create Video Assets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729853" y="6682026"/>
            <a:ext cx="3685699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Film, edit, and produce high-quality videos.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728329" y="5301615"/>
            <a:ext cx="3685818" cy="688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54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5400" dirty="0"/>
          </a:p>
        </p:txBody>
      </p:sp>
      <p:sp>
        <p:nvSpPr>
          <p:cNvPr id="14" name="Text 11"/>
          <p:cNvSpPr/>
          <p:nvPr/>
        </p:nvSpPr>
        <p:spPr>
          <a:xfrm>
            <a:off x="4728329" y="6250305"/>
            <a:ext cx="3685818" cy="6134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Implement Tracking &amp; Analysis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4728329" y="6988731"/>
            <a:ext cx="3685818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Monitor key metrics and adjust strategy based on data.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9"/>
          <p:cNvSpPr/>
          <p:nvPr/>
        </p:nvSpPr>
        <p:spPr>
          <a:xfrm>
            <a:off x="637419" y="514847"/>
            <a:ext cx="405110" cy="438209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3" name="Text 10"/>
          <p:cNvSpPr/>
          <p:nvPr/>
        </p:nvSpPr>
        <p:spPr>
          <a:xfrm>
            <a:off x="690582" y="606022"/>
            <a:ext cx="27170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Cabin" panose="020B0604020202020204" charset="0"/>
              </a:rPr>
              <a:t>1</a:t>
            </a:r>
          </a:p>
          <a:p>
            <a:pPr marL="0" indent="0" algn="ctr">
              <a:lnSpc>
                <a:spcPts val="2650"/>
              </a:lnSpc>
              <a:buNone/>
            </a:pPr>
            <a:endParaRPr lang="en-US" sz="2650" dirty="0">
              <a:latin typeface="Cabin" panose="020B060402020202020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5681FC7-779D-B278-C211-C7B23AAB1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962" y="505712"/>
            <a:ext cx="5223368" cy="278264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D00B5AF-7ABF-993D-B584-019BB0D576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7060" y="505712"/>
            <a:ext cx="5223368" cy="278264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AC4DF6D-EB2F-D656-2EC1-5A9EFF3E23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962" y="4418256"/>
            <a:ext cx="5223368" cy="278606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662AEEB-EE66-1473-68C7-10324FFA52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67060" y="4421680"/>
            <a:ext cx="5223368" cy="2782643"/>
          </a:xfrm>
          <a:prstGeom prst="rect">
            <a:avLst/>
          </a:prstGeom>
        </p:spPr>
      </p:pic>
      <p:sp>
        <p:nvSpPr>
          <p:cNvPr id="24" name="Shape 9">
            <a:extLst>
              <a:ext uri="{FF2B5EF4-FFF2-40B4-BE49-F238E27FC236}">
                <a16:creationId xmlns:a16="http://schemas.microsoft.com/office/drawing/2014/main" id="{A81AEEF8-849E-7740-AFEC-829193C01B47}"/>
              </a:ext>
            </a:extLst>
          </p:cNvPr>
          <p:cNvSpPr/>
          <p:nvPr/>
        </p:nvSpPr>
        <p:spPr>
          <a:xfrm>
            <a:off x="7984517" y="505712"/>
            <a:ext cx="405110" cy="438209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5" name="Shape 9">
            <a:extLst>
              <a:ext uri="{FF2B5EF4-FFF2-40B4-BE49-F238E27FC236}">
                <a16:creationId xmlns:a16="http://schemas.microsoft.com/office/drawing/2014/main" id="{7039A287-7CCD-8909-623D-83A22FE9E7BD}"/>
              </a:ext>
            </a:extLst>
          </p:cNvPr>
          <p:cNvSpPr/>
          <p:nvPr/>
        </p:nvSpPr>
        <p:spPr>
          <a:xfrm>
            <a:off x="637419" y="4421680"/>
            <a:ext cx="405110" cy="438209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6" name="Shape 9">
            <a:extLst>
              <a:ext uri="{FF2B5EF4-FFF2-40B4-BE49-F238E27FC236}">
                <a16:creationId xmlns:a16="http://schemas.microsoft.com/office/drawing/2014/main" id="{7EEE0998-4805-3A6D-F051-2B7E04890741}"/>
              </a:ext>
            </a:extLst>
          </p:cNvPr>
          <p:cNvSpPr/>
          <p:nvPr/>
        </p:nvSpPr>
        <p:spPr>
          <a:xfrm>
            <a:off x="7989870" y="4421680"/>
            <a:ext cx="405110" cy="438209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7" name="Text 10">
            <a:extLst>
              <a:ext uri="{FF2B5EF4-FFF2-40B4-BE49-F238E27FC236}">
                <a16:creationId xmlns:a16="http://schemas.microsoft.com/office/drawing/2014/main" id="{9CBE43E1-5402-CEA4-BBD7-5ECC49D71335}"/>
              </a:ext>
            </a:extLst>
          </p:cNvPr>
          <p:cNvSpPr/>
          <p:nvPr/>
        </p:nvSpPr>
        <p:spPr>
          <a:xfrm>
            <a:off x="8051221" y="4521990"/>
            <a:ext cx="27170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Cabin" panose="020B0604020202020204" charset="0"/>
              </a:rPr>
              <a:t>4</a:t>
            </a:r>
          </a:p>
          <a:p>
            <a:pPr marL="0" indent="0" algn="ctr">
              <a:lnSpc>
                <a:spcPts val="2650"/>
              </a:lnSpc>
              <a:buNone/>
            </a:pPr>
            <a:endParaRPr lang="en-US" sz="2650" dirty="0">
              <a:latin typeface="Cabin" panose="020B0604020202020204" charset="0"/>
            </a:endParaRPr>
          </a:p>
        </p:txBody>
      </p:sp>
      <p:sp>
        <p:nvSpPr>
          <p:cNvPr id="28" name="Text 10">
            <a:extLst>
              <a:ext uri="{FF2B5EF4-FFF2-40B4-BE49-F238E27FC236}">
                <a16:creationId xmlns:a16="http://schemas.microsoft.com/office/drawing/2014/main" id="{12B920E4-601A-8A57-6F69-7D4596D739C4}"/>
              </a:ext>
            </a:extLst>
          </p:cNvPr>
          <p:cNvSpPr/>
          <p:nvPr/>
        </p:nvSpPr>
        <p:spPr>
          <a:xfrm>
            <a:off x="690581" y="4471834"/>
            <a:ext cx="27170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Cabin" panose="020B0604020202020204" charset="0"/>
              </a:rPr>
              <a:t>3</a:t>
            </a:r>
          </a:p>
          <a:p>
            <a:pPr marL="0" indent="0" algn="ctr">
              <a:lnSpc>
                <a:spcPts val="2650"/>
              </a:lnSpc>
              <a:buNone/>
            </a:pPr>
            <a:endParaRPr lang="en-US" sz="2650" dirty="0">
              <a:latin typeface="Cabin" panose="020B0604020202020204" charset="0"/>
            </a:endParaRPr>
          </a:p>
        </p:txBody>
      </p:sp>
      <p:sp>
        <p:nvSpPr>
          <p:cNvPr id="29" name="Text 10">
            <a:extLst>
              <a:ext uri="{FF2B5EF4-FFF2-40B4-BE49-F238E27FC236}">
                <a16:creationId xmlns:a16="http://schemas.microsoft.com/office/drawing/2014/main" id="{CFD3A32F-9313-0416-4812-8F017BEE59E4}"/>
              </a:ext>
            </a:extLst>
          </p:cNvPr>
          <p:cNvSpPr/>
          <p:nvPr/>
        </p:nvSpPr>
        <p:spPr>
          <a:xfrm>
            <a:off x="8051221" y="606022"/>
            <a:ext cx="27170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Cabin" panose="020B0604020202020204" charset="0"/>
              </a:rPr>
              <a:t>2</a:t>
            </a:r>
          </a:p>
          <a:p>
            <a:pPr marL="0" indent="0" algn="ctr">
              <a:lnSpc>
                <a:spcPts val="2650"/>
              </a:lnSpc>
              <a:buNone/>
            </a:pPr>
            <a:endParaRPr lang="en-US" sz="2650" dirty="0">
              <a:latin typeface="Cabin" panose="020B0604020202020204" charset="0"/>
            </a:endParaRPr>
          </a:p>
        </p:txBody>
      </p:sp>
      <p:sp>
        <p:nvSpPr>
          <p:cNvPr id="30" name="Text 2">
            <a:extLst>
              <a:ext uri="{FF2B5EF4-FFF2-40B4-BE49-F238E27FC236}">
                <a16:creationId xmlns:a16="http://schemas.microsoft.com/office/drawing/2014/main" id="{E06095D1-4EA7-0800-E8D5-7A9B1B48CE27}"/>
              </a:ext>
            </a:extLst>
          </p:cNvPr>
          <p:cNvSpPr/>
          <p:nvPr/>
        </p:nvSpPr>
        <p:spPr>
          <a:xfrm>
            <a:off x="1219962" y="3362973"/>
            <a:ext cx="522336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00" b="1" kern="100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Title: What’s Behind Every Delicious Bite? </a:t>
            </a:r>
            <a:r>
              <a:rPr lang="en-US" sz="1800" b="1" kern="100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  <a:cs typeface="Segoe UI Emoji" panose="020B0502040204020203" pitchFamily="34" charset="0"/>
              </a:rPr>
              <a:t>🍜🍣</a:t>
            </a:r>
            <a:r>
              <a:rPr lang="en-US" sz="1800" b="1" kern="100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A Food Lover’s Journey! </a:t>
            </a:r>
            <a:r>
              <a:rPr lang="en-US" sz="1800" b="1" kern="100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  <a:cs typeface="Segoe UI Emoji" panose="020B0502040204020203" pitchFamily="34" charset="0"/>
              </a:rPr>
              <a:t>🍴</a:t>
            </a:r>
            <a:endParaRPr lang="en-US" sz="1800" kern="100" dirty="0">
              <a:solidFill>
                <a:schemeClr val="bg1"/>
              </a:solidFill>
              <a:effectLst/>
              <a:latin typeface="Cabin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ts val="3000"/>
              </a:lnSpc>
              <a:buNone/>
            </a:pPr>
            <a:endParaRPr lang="en-US" sz="1850" dirty="0">
              <a:solidFill>
                <a:schemeClr val="bg1"/>
              </a:solidFill>
              <a:latin typeface="Cabin" panose="020B0604020202020204" charset="0"/>
            </a:endParaRPr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FA7E95A0-5860-7224-6253-1B25DAA7E07C}"/>
              </a:ext>
            </a:extLst>
          </p:cNvPr>
          <p:cNvSpPr/>
          <p:nvPr/>
        </p:nvSpPr>
        <p:spPr>
          <a:xfrm>
            <a:off x="8567059" y="7341158"/>
            <a:ext cx="54253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700" b="1" kern="100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Title: Expert Nutrition Tips to Transform Your Health </a:t>
            </a:r>
            <a:r>
              <a:rPr lang="en-US" sz="1700" b="1" kern="100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  <a:cs typeface="Segoe UI Emoji" panose="020B0502040204020203" pitchFamily="34" charset="0"/>
              </a:rPr>
              <a:t>🍎🌱</a:t>
            </a:r>
            <a:r>
              <a:rPr lang="en-US" sz="1700" b="1" kern="100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Boost Your Energy and Wellness Today!</a:t>
            </a:r>
            <a:endParaRPr lang="en-US" sz="1700" kern="100" dirty="0">
              <a:solidFill>
                <a:schemeClr val="bg1"/>
              </a:solidFill>
              <a:effectLst/>
              <a:latin typeface="Cabin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3000"/>
              </a:lnSpc>
            </a:pPr>
            <a:endParaRPr lang="en-US" sz="1700" dirty="0">
              <a:solidFill>
                <a:schemeClr val="bg1"/>
              </a:solidFill>
              <a:latin typeface="Cabin" panose="020B0604020202020204" charset="0"/>
            </a:endParaRPr>
          </a:p>
        </p:txBody>
      </p:sp>
      <p:sp>
        <p:nvSpPr>
          <p:cNvPr id="32" name="Text 2">
            <a:extLst>
              <a:ext uri="{FF2B5EF4-FFF2-40B4-BE49-F238E27FC236}">
                <a16:creationId xmlns:a16="http://schemas.microsoft.com/office/drawing/2014/main" id="{BDBF2839-50DE-970F-8390-70D3287E008D}"/>
              </a:ext>
            </a:extLst>
          </p:cNvPr>
          <p:cNvSpPr/>
          <p:nvPr/>
        </p:nvSpPr>
        <p:spPr>
          <a:xfrm>
            <a:off x="1219962" y="7341158"/>
            <a:ext cx="522336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00" b="1" kern="100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Title: 5-Minute Samosa Recipe! </a:t>
            </a:r>
            <a:r>
              <a:rPr lang="en-US" sz="1800" b="1" kern="100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  <a:cs typeface="Segoe UI Emoji" panose="020B0502040204020203" pitchFamily="34" charset="0"/>
              </a:rPr>
              <a:t>🥟</a:t>
            </a:r>
            <a:r>
              <a:rPr lang="en-US" sz="1800" b="1" kern="100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Quick &amp; Easy Cooking Tutorial by CureFoods</a:t>
            </a:r>
            <a:endParaRPr lang="en-US" sz="1800" kern="100" dirty="0">
              <a:solidFill>
                <a:schemeClr val="bg1"/>
              </a:solidFill>
              <a:effectLst/>
              <a:latin typeface="Cabin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3000"/>
              </a:lnSpc>
            </a:pPr>
            <a:endParaRPr lang="en-US" sz="1800" kern="100" dirty="0">
              <a:solidFill>
                <a:schemeClr val="bg1"/>
              </a:solidFill>
              <a:effectLst/>
              <a:latin typeface="Cabin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ts val="3000"/>
              </a:lnSpc>
              <a:buNone/>
            </a:pPr>
            <a:endParaRPr lang="en-US" sz="1850" dirty="0">
              <a:solidFill>
                <a:schemeClr val="bg1"/>
              </a:solidFill>
              <a:latin typeface="Cabin" panose="020B0604020202020204" charset="0"/>
            </a:endParaRPr>
          </a:p>
        </p:txBody>
      </p:sp>
      <p:sp>
        <p:nvSpPr>
          <p:cNvPr id="33" name="Text 2">
            <a:extLst>
              <a:ext uri="{FF2B5EF4-FFF2-40B4-BE49-F238E27FC236}">
                <a16:creationId xmlns:a16="http://schemas.microsoft.com/office/drawing/2014/main" id="{CA0954CF-3A14-3A71-FB90-40C7550AB060}"/>
              </a:ext>
            </a:extLst>
          </p:cNvPr>
          <p:cNvSpPr/>
          <p:nvPr/>
        </p:nvSpPr>
        <p:spPr>
          <a:xfrm>
            <a:off x="8567060" y="3362973"/>
            <a:ext cx="522336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00" b="1" kern="100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Title: Top</a:t>
            </a:r>
            <a:r>
              <a:rPr lang="en-US" sz="1800" b="1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</a:rPr>
              <a:t> 5 Dishes You MUST Try at CureFoods! </a:t>
            </a:r>
            <a:r>
              <a:rPr lang="en-US" sz="1800" b="1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  <a:cs typeface="Segoe UI Emoji" panose="020B0502040204020203" pitchFamily="34" charset="0"/>
              </a:rPr>
              <a:t>🍗🔥</a:t>
            </a:r>
            <a:r>
              <a:rPr lang="en-US" sz="1800" b="1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</a:rPr>
              <a:t> Unmissable Delights Await!</a:t>
            </a:r>
            <a:endParaRPr lang="en-US" sz="1850" dirty="0">
              <a:solidFill>
                <a:schemeClr val="bg1"/>
              </a:solidFill>
              <a:latin typeface="Cabin" panose="020B0604020202020204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D78A724-B250-B1A2-AB12-9806A9A68E35}"/>
              </a:ext>
            </a:extLst>
          </p:cNvPr>
          <p:cNvSpPr/>
          <p:nvPr/>
        </p:nvSpPr>
        <p:spPr>
          <a:xfrm>
            <a:off x="12801600" y="7723888"/>
            <a:ext cx="1658679" cy="38331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bin" panose="020B060402020202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8E08A4-050D-0D99-1D72-A8E91529D4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9">
            <a:extLst>
              <a:ext uri="{FF2B5EF4-FFF2-40B4-BE49-F238E27FC236}">
                <a16:creationId xmlns:a16="http://schemas.microsoft.com/office/drawing/2014/main" id="{58BD81EC-F841-DDBD-001A-17558023A030}"/>
              </a:ext>
            </a:extLst>
          </p:cNvPr>
          <p:cNvSpPr/>
          <p:nvPr/>
        </p:nvSpPr>
        <p:spPr>
          <a:xfrm>
            <a:off x="637419" y="514847"/>
            <a:ext cx="405110" cy="438209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6534B002-1B4B-A40B-2EC9-3C299B1D72AC}"/>
              </a:ext>
            </a:extLst>
          </p:cNvPr>
          <p:cNvSpPr/>
          <p:nvPr/>
        </p:nvSpPr>
        <p:spPr>
          <a:xfrm>
            <a:off x="690582" y="606022"/>
            <a:ext cx="27170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</a:rPr>
              <a:t>5</a:t>
            </a:r>
          </a:p>
          <a:p>
            <a:pPr marL="0" indent="0" algn="ctr">
              <a:lnSpc>
                <a:spcPts val="2650"/>
              </a:lnSpc>
              <a:buNone/>
            </a:pPr>
            <a:endParaRPr lang="en-US" sz="2650" dirty="0"/>
          </a:p>
        </p:txBody>
      </p:sp>
      <p:sp>
        <p:nvSpPr>
          <p:cNvPr id="24" name="Shape 9">
            <a:extLst>
              <a:ext uri="{FF2B5EF4-FFF2-40B4-BE49-F238E27FC236}">
                <a16:creationId xmlns:a16="http://schemas.microsoft.com/office/drawing/2014/main" id="{E71FD450-B1FB-DD76-F1C0-A6330EB40660}"/>
              </a:ext>
            </a:extLst>
          </p:cNvPr>
          <p:cNvSpPr/>
          <p:nvPr/>
        </p:nvSpPr>
        <p:spPr>
          <a:xfrm>
            <a:off x="7984517" y="505712"/>
            <a:ext cx="405110" cy="438209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5" name="Shape 9">
            <a:extLst>
              <a:ext uri="{FF2B5EF4-FFF2-40B4-BE49-F238E27FC236}">
                <a16:creationId xmlns:a16="http://schemas.microsoft.com/office/drawing/2014/main" id="{8904E483-DA88-DB20-20B0-1A5DBE22521D}"/>
              </a:ext>
            </a:extLst>
          </p:cNvPr>
          <p:cNvSpPr/>
          <p:nvPr/>
        </p:nvSpPr>
        <p:spPr>
          <a:xfrm>
            <a:off x="637419" y="4421680"/>
            <a:ext cx="405110" cy="438209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6" name="Shape 9">
            <a:extLst>
              <a:ext uri="{FF2B5EF4-FFF2-40B4-BE49-F238E27FC236}">
                <a16:creationId xmlns:a16="http://schemas.microsoft.com/office/drawing/2014/main" id="{5C1F33B7-DFB8-5BCE-A446-238C0D8A2BF2}"/>
              </a:ext>
            </a:extLst>
          </p:cNvPr>
          <p:cNvSpPr/>
          <p:nvPr/>
        </p:nvSpPr>
        <p:spPr>
          <a:xfrm>
            <a:off x="7989870" y="4421680"/>
            <a:ext cx="405110" cy="438209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7" name="Text 10">
            <a:extLst>
              <a:ext uri="{FF2B5EF4-FFF2-40B4-BE49-F238E27FC236}">
                <a16:creationId xmlns:a16="http://schemas.microsoft.com/office/drawing/2014/main" id="{BC6A4188-FD65-D1AE-0443-AFC75D465CD6}"/>
              </a:ext>
            </a:extLst>
          </p:cNvPr>
          <p:cNvSpPr/>
          <p:nvPr/>
        </p:nvSpPr>
        <p:spPr>
          <a:xfrm>
            <a:off x="8051221" y="4521990"/>
            <a:ext cx="27170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</a:rPr>
              <a:t>8</a:t>
            </a:r>
          </a:p>
          <a:p>
            <a:pPr marL="0" indent="0" algn="ctr">
              <a:lnSpc>
                <a:spcPts val="2650"/>
              </a:lnSpc>
              <a:buNone/>
            </a:pPr>
            <a:endParaRPr lang="en-US" sz="2650" dirty="0"/>
          </a:p>
        </p:txBody>
      </p:sp>
      <p:sp>
        <p:nvSpPr>
          <p:cNvPr id="28" name="Text 10">
            <a:extLst>
              <a:ext uri="{FF2B5EF4-FFF2-40B4-BE49-F238E27FC236}">
                <a16:creationId xmlns:a16="http://schemas.microsoft.com/office/drawing/2014/main" id="{7EA88471-85F4-FC7F-0B85-7CE27AE3C020}"/>
              </a:ext>
            </a:extLst>
          </p:cNvPr>
          <p:cNvSpPr/>
          <p:nvPr/>
        </p:nvSpPr>
        <p:spPr>
          <a:xfrm>
            <a:off x="690581" y="4471834"/>
            <a:ext cx="27170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</a:rPr>
              <a:t>7</a:t>
            </a:r>
          </a:p>
          <a:p>
            <a:pPr marL="0" indent="0" algn="ctr">
              <a:lnSpc>
                <a:spcPts val="2650"/>
              </a:lnSpc>
              <a:buNone/>
            </a:pPr>
            <a:endParaRPr lang="en-US" sz="2650" dirty="0"/>
          </a:p>
        </p:txBody>
      </p:sp>
      <p:sp>
        <p:nvSpPr>
          <p:cNvPr id="29" name="Text 10">
            <a:extLst>
              <a:ext uri="{FF2B5EF4-FFF2-40B4-BE49-F238E27FC236}">
                <a16:creationId xmlns:a16="http://schemas.microsoft.com/office/drawing/2014/main" id="{50DEFC79-4EB0-CD88-9247-AB9BC64390C9}"/>
              </a:ext>
            </a:extLst>
          </p:cNvPr>
          <p:cNvSpPr/>
          <p:nvPr/>
        </p:nvSpPr>
        <p:spPr>
          <a:xfrm>
            <a:off x="8051221" y="606022"/>
            <a:ext cx="27170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</a:rPr>
              <a:t>6</a:t>
            </a:r>
          </a:p>
          <a:p>
            <a:pPr marL="0" indent="0" algn="ctr">
              <a:lnSpc>
                <a:spcPts val="2650"/>
              </a:lnSpc>
              <a:buNone/>
            </a:pPr>
            <a:endParaRPr lang="en-US" sz="2650" dirty="0"/>
          </a:p>
        </p:txBody>
      </p:sp>
      <p:sp>
        <p:nvSpPr>
          <p:cNvPr id="30" name="Text 2">
            <a:extLst>
              <a:ext uri="{FF2B5EF4-FFF2-40B4-BE49-F238E27FC236}">
                <a16:creationId xmlns:a16="http://schemas.microsoft.com/office/drawing/2014/main" id="{40F47CA1-ED96-D21D-3BA1-C91F58D245AE}"/>
              </a:ext>
            </a:extLst>
          </p:cNvPr>
          <p:cNvSpPr/>
          <p:nvPr/>
        </p:nvSpPr>
        <p:spPr>
          <a:xfrm>
            <a:off x="1219962" y="3362973"/>
            <a:ext cx="522336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00" b="1" kern="100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Title: Make Delicious Pizza at Home! </a:t>
            </a:r>
            <a:r>
              <a:rPr lang="en-US" sz="1800" b="1" kern="100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  <a:cs typeface="Segoe UI Emoji" panose="020B0502040204020203" pitchFamily="34" charset="0"/>
              </a:rPr>
              <a:t>🍕</a:t>
            </a:r>
            <a:r>
              <a:rPr lang="en-US" sz="1800" b="1" kern="100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Easy Recipe &amp; Pro Tips | CureFoods</a:t>
            </a:r>
            <a:endParaRPr lang="en-US" sz="1800" kern="100" dirty="0">
              <a:solidFill>
                <a:schemeClr val="bg1"/>
              </a:solidFill>
              <a:effectLst/>
              <a:latin typeface="Cabin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3000"/>
              </a:lnSpc>
            </a:pPr>
            <a:endParaRPr lang="en-US" sz="1850" dirty="0">
              <a:solidFill>
                <a:schemeClr val="bg1"/>
              </a:solidFill>
              <a:latin typeface="Cabin" panose="020B0604020202020204" charset="0"/>
            </a:endParaRPr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FA1B2540-618B-21C9-901D-4878282B84F7}"/>
              </a:ext>
            </a:extLst>
          </p:cNvPr>
          <p:cNvSpPr/>
          <p:nvPr/>
        </p:nvSpPr>
        <p:spPr>
          <a:xfrm>
            <a:off x="8567059" y="7341158"/>
            <a:ext cx="54253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b="1" kern="100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Title: Juicy</a:t>
            </a:r>
            <a:r>
              <a:rPr lang="en-US" b="1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</a:rPr>
              <a:t> &amp; Irresistible! </a:t>
            </a:r>
            <a:r>
              <a:rPr lang="en-US" b="1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  <a:cs typeface="Segoe UI Emoji" panose="020B0502040204020203" pitchFamily="34" charset="0"/>
              </a:rPr>
              <a:t>🍔</a:t>
            </a:r>
            <a:r>
              <a:rPr lang="en-US" b="1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</a:rPr>
              <a:t> Special Burger Recipe | 30% OFF at CureFoods</a:t>
            </a:r>
            <a:endParaRPr lang="en-US" dirty="0">
              <a:solidFill>
                <a:schemeClr val="bg1"/>
              </a:solidFill>
              <a:latin typeface="Cabin" panose="020B0604020202020204" charset="0"/>
            </a:endParaRPr>
          </a:p>
        </p:txBody>
      </p:sp>
      <p:sp>
        <p:nvSpPr>
          <p:cNvPr id="32" name="Text 2">
            <a:extLst>
              <a:ext uri="{FF2B5EF4-FFF2-40B4-BE49-F238E27FC236}">
                <a16:creationId xmlns:a16="http://schemas.microsoft.com/office/drawing/2014/main" id="{1C9D9303-6573-2940-809F-20173D477410}"/>
              </a:ext>
            </a:extLst>
          </p:cNvPr>
          <p:cNvSpPr/>
          <p:nvPr/>
        </p:nvSpPr>
        <p:spPr>
          <a:xfrm>
            <a:off x="1219962" y="7341158"/>
            <a:ext cx="522336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00" b="1" kern="100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Title: </a:t>
            </a:r>
            <a:r>
              <a:rPr lang="en-US" sz="1800" b="1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</a:rPr>
              <a:t>Authentic Indian Village Cooking </a:t>
            </a:r>
            <a:r>
              <a:rPr lang="en-US" sz="1800" b="1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  <a:cs typeface="Segoe UI Emoji" panose="020B0502040204020203" pitchFamily="34" charset="0"/>
              </a:rPr>
              <a:t>🍛</a:t>
            </a:r>
            <a:r>
              <a:rPr lang="en-US" sz="1800" b="1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</a:rPr>
              <a:t> Simple &amp; Delicious Recipes to Warm Your Heart</a:t>
            </a:r>
            <a:endParaRPr lang="en-US" sz="1800" kern="100" dirty="0">
              <a:solidFill>
                <a:schemeClr val="bg1"/>
              </a:solidFill>
              <a:effectLst/>
              <a:latin typeface="Cabin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ts val="3000"/>
              </a:lnSpc>
              <a:buNone/>
            </a:pPr>
            <a:endParaRPr lang="en-US" sz="1850" dirty="0">
              <a:solidFill>
                <a:schemeClr val="bg1"/>
              </a:solidFill>
              <a:latin typeface="Cabin" panose="020B0604020202020204" charset="0"/>
            </a:endParaRPr>
          </a:p>
        </p:txBody>
      </p:sp>
      <p:sp>
        <p:nvSpPr>
          <p:cNvPr id="33" name="Text 2">
            <a:extLst>
              <a:ext uri="{FF2B5EF4-FFF2-40B4-BE49-F238E27FC236}">
                <a16:creationId xmlns:a16="http://schemas.microsoft.com/office/drawing/2014/main" id="{D9FB8A85-3DA8-ABC1-1D13-5290876832BC}"/>
              </a:ext>
            </a:extLst>
          </p:cNvPr>
          <p:cNvSpPr/>
          <p:nvPr/>
        </p:nvSpPr>
        <p:spPr>
          <a:xfrm>
            <a:off x="8567060" y="3362973"/>
            <a:ext cx="522336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00" b="1" kern="100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Title: </a:t>
            </a:r>
            <a:r>
              <a:rPr lang="en-US" sz="1800" b="1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</a:rPr>
              <a:t>Discover the Flavors of India </a:t>
            </a:r>
            <a:r>
              <a:rPr lang="en-US" sz="1800" b="1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  <a:cs typeface="Segoe UI Emoji" panose="020B0502040204020203" pitchFamily="34" charset="0"/>
              </a:rPr>
              <a:t>🇮🇳</a:t>
            </a:r>
            <a:r>
              <a:rPr lang="en-US" sz="1800" b="1" dirty="0">
                <a:solidFill>
                  <a:schemeClr val="bg1"/>
                </a:solidFill>
                <a:effectLst/>
                <a:latin typeface="Cabin" panose="020B0604020202020204" charset="0"/>
                <a:ea typeface="Calibri" panose="020F0502020204030204" pitchFamily="34" charset="0"/>
              </a:rPr>
              <a:t> A Culinary Journey with CureFoods!</a:t>
            </a:r>
            <a:endParaRPr lang="en-US" sz="1850" dirty="0">
              <a:solidFill>
                <a:schemeClr val="bg1"/>
              </a:solidFill>
              <a:latin typeface="Cabin" panose="020B0604020202020204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2C245B0-6483-CD47-DF04-000299565DCB}"/>
              </a:ext>
            </a:extLst>
          </p:cNvPr>
          <p:cNvSpPr/>
          <p:nvPr/>
        </p:nvSpPr>
        <p:spPr>
          <a:xfrm>
            <a:off x="12801600" y="7723888"/>
            <a:ext cx="1658679" cy="38331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493C99-72F8-7479-A6CD-FBB293FB2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420" y="505712"/>
            <a:ext cx="5236909" cy="27886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1D2836-1FB6-730D-975B-9C26D7392B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7059" y="514847"/>
            <a:ext cx="5223367" cy="27964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EC7B38-F174-8A10-162D-4ACAF1F68F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6420" y="4421680"/>
            <a:ext cx="5223367" cy="28228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A2B13BA-A211-98DB-A5C5-01CFF1C80C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67059" y="4421679"/>
            <a:ext cx="5236911" cy="2822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650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501265"/>
            <a:ext cx="1045464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Content Pillars: Variety &amp; Focus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803571"/>
            <a:ext cx="280082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Global Cuisines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94835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Explore diverse dishes and cultural significance.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4230053" y="3803571"/>
            <a:ext cx="280082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Behind the Scenes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30053" y="4746784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Show the process, ingredients, and effort.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22381" y="3803571"/>
            <a:ext cx="280082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Quick &amp; Easy Recipes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22381" y="4746784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Time-saving tutorials for home cooks.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11014710" y="3803571"/>
            <a:ext cx="2800826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Health &amp; Nutrition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4710" y="4746784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Expert advice and healthy meal ideas.</a:t>
            </a:r>
            <a:endParaRPr lang="en-US" sz="18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7C03315-899A-82CA-3299-471611E4CF13}"/>
              </a:ext>
            </a:extLst>
          </p:cNvPr>
          <p:cNvSpPr/>
          <p:nvPr/>
        </p:nvSpPr>
        <p:spPr>
          <a:xfrm>
            <a:off x="12801600" y="7723888"/>
            <a:ext cx="1658679" cy="38331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019413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Competitor Analysis: Learning from the Best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490436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372975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Zomato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4225290"/>
            <a:ext cx="31359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Fun, short videos, trending topics, influencer collaborations.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3490436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4930973" y="372975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Swiggy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30973" y="4225290"/>
            <a:ext cx="31359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Storytelling, customer journeys, delivery experiences.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852993"/>
            <a:ext cx="7468553" cy="1357193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1077039" y="60923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FreshMenu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77039" y="6587847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Detailed recipes, health focus, gourmet meals.</a:t>
            </a:r>
            <a:endParaRPr lang="en-US" sz="1850" dirty="0"/>
          </a:p>
        </p:txBody>
      </p:sp>
      <p:sp>
        <p:nvSpPr>
          <p:cNvPr id="13" name="AutoShape 2">
            <a:extLst>
              <a:ext uri="{FF2B5EF4-FFF2-40B4-BE49-F238E27FC236}">
                <a16:creationId xmlns:a16="http://schemas.microsoft.com/office/drawing/2014/main" id="{40CEBA59-57D2-797F-A460-9BA4E392135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FAB5ABF-BDAB-CB4B-C1F7-1D0B8DDEC5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219312"/>
            <a:ext cx="2690037" cy="162012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323613E-A1D4-C67B-9CCE-45935EE1F5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87200" y="239232"/>
            <a:ext cx="2743200" cy="200423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1DF3F4C-6E9E-D21C-C7AB-03A7EABE37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44348" y="2690335"/>
            <a:ext cx="2743201" cy="281732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6109009-84AF-6E91-803F-18AE1D628DF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3946" r="34833"/>
          <a:stretch/>
        </p:blipFill>
        <p:spPr>
          <a:xfrm>
            <a:off x="11944348" y="5720844"/>
            <a:ext cx="2686052" cy="228364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742D5C7-04A1-C103-1D90-D7510FAD42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44000" y="2726717"/>
            <a:ext cx="2690036" cy="284797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B300CE2-BF34-120F-8C4E-83EA3552E9F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44000" y="6062567"/>
            <a:ext cx="2686052" cy="1600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1024" y="448866"/>
            <a:ext cx="8113871" cy="479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750"/>
              </a:lnSpc>
              <a:buNone/>
            </a:pPr>
            <a:r>
              <a:rPr lang="en-US" sz="3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Content Calendar: Strategic Timing</a:t>
            </a:r>
            <a:endParaRPr lang="en-US" sz="3000" dirty="0"/>
          </a:p>
        </p:txBody>
      </p:sp>
      <p:sp>
        <p:nvSpPr>
          <p:cNvPr id="3" name="Shape 1"/>
          <p:cNvSpPr/>
          <p:nvPr/>
        </p:nvSpPr>
        <p:spPr>
          <a:xfrm>
            <a:off x="7303770" y="1254919"/>
            <a:ext cx="22860" cy="6525697"/>
          </a:xfrm>
          <a:prstGeom prst="roundRect">
            <a:avLst>
              <a:gd name="adj" fmla="val 107057"/>
            </a:avLst>
          </a:prstGeom>
          <a:solidFill>
            <a:srgbClr val="49606E"/>
          </a:solidFill>
          <a:ln/>
        </p:spPr>
      </p:sp>
      <p:sp>
        <p:nvSpPr>
          <p:cNvPr id="4" name="Shape 2"/>
          <p:cNvSpPr/>
          <p:nvPr/>
        </p:nvSpPr>
        <p:spPr>
          <a:xfrm>
            <a:off x="6583501" y="1610439"/>
            <a:ext cx="571024" cy="22860"/>
          </a:xfrm>
          <a:prstGeom prst="roundRect">
            <a:avLst>
              <a:gd name="adj" fmla="val 107057"/>
            </a:avLst>
          </a:prstGeom>
          <a:solidFill>
            <a:srgbClr val="49606E"/>
          </a:solidFill>
          <a:ln/>
        </p:spPr>
      </p:sp>
      <p:sp>
        <p:nvSpPr>
          <p:cNvPr id="5" name="Shape 3"/>
          <p:cNvSpPr/>
          <p:nvPr/>
        </p:nvSpPr>
        <p:spPr>
          <a:xfrm>
            <a:off x="7131665" y="1438394"/>
            <a:ext cx="367070" cy="36707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6" name="Text 4"/>
          <p:cNvSpPr/>
          <p:nvPr/>
        </p:nvSpPr>
        <p:spPr>
          <a:xfrm>
            <a:off x="7260967" y="1506736"/>
            <a:ext cx="108466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498538" y="1418034"/>
            <a:ext cx="1919407" cy="239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January</a:t>
            </a:r>
            <a:r>
              <a:rPr lang="en-US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5</a:t>
            </a: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571024" y="1755815"/>
            <a:ext cx="5846921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0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Story-driven content, New Year resolutions.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475875" y="2426137"/>
            <a:ext cx="571024" cy="22860"/>
          </a:xfrm>
          <a:prstGeom prst="roundRect">
            <a:avLst>
              <a:gd name="adj" fmla="val 107057"/>
            </a:avLst>
          </a:prstGeom>
          <a:solidFill>
            <a:srgbClr val="49606E"/>
          </a:solidFill>
          <a:ln/>
        </p:spPr>
      </p:sp>
      <p:sp>
        <p:nvSpPr>
          <p:cNvPr id="10" name="Shape 8"/>
          <p:cNvSpPr/>
          <p:nvPr/>
        </p:nvSpPr>
        <p:spPr>
          <a:xfrm>
            <a:off x="7131665" y="2254091"/>
            <a:ext cx="367070" cy="36707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1" name="Text 9"/>
          <p:cNvSpPr/>
          <p:nvPr/>
        </p:nvSpPr>
        <p:spPr>
          <a:xfrm>
            <a:off x="7224296" y="2322433"/>
            <a:ext cx="181689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8212455" y="2233732"/>
            <a:ext cx="1919407" cy="239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January 15</a:t>
            </a: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8212455" y="2571512"/>
            <a:ext cx="5846921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Listicle-style content, returning to routines.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583501" y="3160276"/>
            <a:ext cx="571024" cy="22860"/>
          </a:xfrm>
          <a:prstGeom prst="roundRect">
            <a:avLst>
              <a:gd name="adj" fmla="val 107057"/>
            </a:avLst>
          </a:prstGeom>
          <a:solidFill>
            <a:srgbClr val="49606E"/>
          </a:solidFill>
          <a:ln/>
        </p:spPr>
      </p:sp>
      <p:sp>
        <p:nvSpPr>
          <p:cNvPr id="15" name="Shape 13"/>
          <p:cNvSpPr/>
          <p:nvPr/>
        </p:nvSpPr>
        <p:spPr>
          <a:xfrm>
            <a:off x="7131665" y="2988231"/>
            <a:ext cx="367070" cy="36707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6" name="Text 14"/>
          <p:cNvSpPr/>
          <p:nvPr/>
        </p:nvSpPr>
        <p:spPr>
          <a:xfrm>
            <a:off x="7222629" y="3056573"/>
            <a:ext cx="185142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1800" dirty="0"/>
          </a:p>
        </p:txBody>
      </p:sp>
      <p:sp>
        <p:nvSpPr>
          <p:cNvPr id="17" name="Text 15"/>
          <p:cNvSpPr/>
          <p:nvPr/>
        </p:nvSpPr>
        <p:spPr>
          <a:xfrm>
            <a:off x="4498538" y="2967871"/>
            <a:ext cx="1919407" cy="239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January 25</a:t>
            </a: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571024" y="3305651"/>
            <a:ext cx="5846921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0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Time-saving recipes, post-holiday solutions.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475875" y="3894415"/>
            <a:ext cx="571024" cy="22860"/>
          </a:xfrm>
          <a:prstGeom prst="roundRect">
            <a:avLst>
              <a:gd name="adj" fmla="val 107057"/>
            </a:avLst>
          </a:prstGeom>
          <a:solidFill>
            <a:srgbClr val="49606E"/>
          </a:solidFill>
          <a:ln/>
        </p:spPr>
      </p:sp>
      <p:sp>
        <p:nvSpPr>
          <p:cNvPr id="20" name="Shape 18"/>
          <p:cNvSpPr/>
          <p:nvPr/>
        </p:nvSpPr>
        <p:spPr>
          <a:xfrm>
            <a:off x="7131665" y="3722370"/>
            <a:ext cx="367070" cy="36707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21" name="Text 19"/>
          <p:cNvSpPr/>
          <p:nvPr/>
        </p:nvSpPr>
        <p:spPr>
          <a:xfrm>
            <a:off x="7222629" y="3790712"/>
            <a:ext cx="185023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1800" dirty="0"/>
          </a:p>
        </p:txBody>
      </p:sp>
      <p:sp>
        <p:nvSpPr>
          <p:cNvPr id="22" name="Text 20"/>
          <p:cNvSpPr/>
          <p:nvPr/>
        </p:nvSpPr>
        <p:spPr>
          <a:xfrm>
            <a:off x="8212455" y="3702010"/>
            <a:ext cx="1919407" cy="239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February 1</a:t>
            </a:r>
            <a:endParaRPr lang="en-US" dirty="0"/>
          </a:p>
        </p:txBody>
      </p:sp>
      <p:sp>
        <p:nvSpPr>
          <p:cNvPr id="23" name="Text 21"/>
          <p:cNvSpPr/>
          <p:nvPr/>
        </p:nvSpPr>
        <p:spPr>
          <a:xfrm>
            <a:off x="8212455" y="4039791"/>
            <a:ext cx="5846921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Health-related content, fitness resolutions.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583501" y="4628555"/>
            <a:ext cx="571024" cy="22860"/>
          </a:xfrm>
          <a:prstGeom prst="roundRect">
            <a:avLst>
              <a:gd name="adj" fmla="val 107057"/>
            </a:avLst>
          </a:prstGeom>
          <a:solidFill>
            <a:srgbClr val="49606E"/>
          </a:solidFill>
          <a:ln/>
        </p:spPr>
      </p:sp>
      <p:sp>
        <p:nvSpPr>
          <p:cNvPr id="25" name="Shape 23"/>
          <p:cNvSpPr/>
          <p:nvPr/>
        </p:nvSpPr>
        <p:spPr>
          <a:xfrm>
            <a:off x="7131665" y="4456509"/>
            <a:ext cx="367070" cy="36707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26" name="Text 24"/>
          <p:cNvSpPr/>
          <p:nvPr/>
        </p:nvSpPr>
        <p:spPr>
          <a:xfrm>
            <a:off x="7225963" y="4524851"/>
            <a:ext cx="178475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5</a:t>
            </a:r>
            <a:endParaRPr lang="en-US" sz="1800" dirty="0"/>
          </a:p>
        </p:txBody>
      </p:sp>
      <p:sp>
        <p:nvSpPr>
          <p:cNvPr id="27" name="Text 25"/>
          <p:cNvSpPr/>
          <p:nvPr/>
        </p:nvSpPr>
        <p:spPr>
          <a:xfrm>
            <a:off x="4498538" y="4436150"/>
            <a:ext cx="1919407" cy="239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February 14</a:t>
            </a:r>
            <a:endParaRPr lang="en-US" dirty="0"/>
          </a:p>
        </p:txBody>
      </p:sp>
      <p:sp>
        <p:nvSpPr>
          <p:cNvPr id="28" name="Text 26"/>
          <p:cNvSpPr/>
          <p:nvPr/>
        </p:nvSpPr>
        <p:spPr>
          <a:xfrm>
            <a:off x="571024" y="4773930"/>
            <a:ext cx="5846921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0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Valentine's Day special, romantic or family activity.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7475875" y="5362694"/>
            <a:ext cx="571024" cy="22860"/>
          </a:xfrm>
          <a:prstGeom prst="roundRect">
            <a:avLst>
              <a:gd name="adj" fmla="val 107057"/>
            </a:avLst>
          </a:prstGeom>
          <a:solidFill>
            <a:srgbClr val="49606E"/>
          </a:solidFill>
          <a:ln/>
        </p:spPr>
      </p:sp>
      <p:sp>
        <p:nvSpPr>
          <p:cNvPr id="30" name="Shape 28"/>
          <p:cNvSpPr/>
          <p:nvPr/>
        </p:nvSpPr>
        <p:spPr>
          <a:xfrm>
            <a:off x="7131665" y="5190649"/>
            <a:ext cx="367070" cy="36707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31" name="Text 29"/>
          <p:cNvSpPr/>
          <p:nvPr/>
        </p:nvSpPr>
        <p:spPr>
          <a:xfrm>
            <a:off x="7220129" y="5258991"/>
            <a:ext cx="190024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6</a:t>
            </a:r>
            <a:endParaRPr lang="en-US" sz="1800" dirty="0"/>
          </a:p>
        </p:txBody>
      </p:sp>
      <p:sp>
        <p:nvSpPr>
          <p:cNvPr id="32" name="Text 30"/>
          <p:cNvSpPr/>
          <p:nvPr/>
        </p:nvSpPr>
        <p:spPr>
          <a:xfrm>
            <a:off x="8212455" y="5170289"/>
            <a:ext cx="1919407" cy="239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March 1</a:t>
            </a:r>
            <a:endParaRPr lang="en-US" dirty="0"/>
          </a:p>
        </p:txBody>
      </p:sp>
      <p:sp>
        <p:nvSpPr>
          <p:cNvPr id="33" name="Text 31"/>
          <p:cNvSpPr/>
          <p:nvPr/>
        </p:nvSpPr>
        <p:spPr>
          <a:xfrm>
            <a:off x="8212455" y="5508069"/>
            <a:ext cx="5846921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Cultural food theme, Holi celebrations.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583501" y="6096833"/>
            <a:ext cx="571024" cy="22860"/>
          </a:xfrm>
          <a:prstGeom prst="roundRect">
            <a:avLst>
              <a:gd name="adj" fmla="val 107057"/>
            </a:avLst>
          </a:prstGeom>
          <a:solidFill>
            <a:srgbClr val="49606E"/>
          </a:solidFill>
          <a:ln/>
        </p:spPr>
      </p:sp>
      <p:sp>
        <p:nvSpPr>
          <p:cNvPr id="35" name="Shape 33"/>
          <p:cNvSpPr/>
          <p:nvPr/>
        </p:nvSpPr>
        <p:spPr>
          <a:xfrm>
            <a:off x="7131665" y="5924788"/>
            <a:ext cx="367070" cy="36707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36" name="Text 34"/>
          <p:cNvSpPr/>
          <p:nvPr/>
        </p:nvSpPr>
        <p:spPr>
          <a:xfrm>
            <a:off x="7234059" y="5993130"/>
            <a:ext cx="162163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7</a:t>
            </a:r>
            <a:endParaRPr lang="en-US" sz="1800" dirty="0"/>
          </a:p>
        </p:txBody>
      </p:sp>
      <p:sp>
        <p:nvSpPr>
          <p:cNvPr id="37" name="Text 35"/>
          <p:cNvSpPr/>
          <p:nvPr/>
        </p:nvSpPr>
        <p:spPr>
          <a:xfrm>
            <a:off x="4498538" y="5904428"/>
            <a:ext cx="1919407" cy="239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March 15</a:t>
            </a:r>
            <a:endParaRPr lang="en-US" dirty="0"/>
          </a:p>
        </p:txBody>
      </p:sp>
      <p:sp>
        <p:nvSpPr>
          <p:cNvPr id="38" name="Text 36"/>
          <p:cNvSpPr/>
          <p:nvPr/>
        </p:nvSpPr>
        <p:spPr>
          <a:xfrm>
            <a:off x="571024" y="6242209"/>
            <a:ext cx="5846921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0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Rustic recipes, spring season, nostalgia.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7475875" y="6830973"/>
            <a:ext cx="571024" cy="22860"/>
          </a:xfrm>
          <a:prstGeom prst="roundRect">
            <a:avLst>
              <a:gd name="adj" fmla="val 107057"/>
            </a:avLst>
          </a:prstGeom>
          <a:solidFill>
            <a:srgbClr val="49606E"/>
          </a:solidFill>
          <a:ln/>
        </p:spPr>
      </p:sp>
      <p:sp>
        <p:nvSpPr>
          <p:cNvPr id="40" name="Shape 38"/>
          <p:cNvSpPr/>
          <p:nvPr/>
        </p:nvSpPr>
        <p:spPr>
          <a:xfrm>
            <a:off x="7131665" y="6658928"/>
            <a:ext cx="367070" cy="367070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41" name="Text 39"/>
          <p:cNvSpPr/>
          <p:nvPr/>
        </p:nvSpPr>
        <p:spPr>
          <a:xfrm>
            <a:off x="7216795" y="6727269"/>
            <a:ext cx="196691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8</a:t>
            </a:r>
            <a:endParaRPr lang="en-US" sz="1800" dirty="0"/>
          </a:p>
        </p:txBody>
      </p:sp>
      <p:sp>
        <p:nvSpPr>
          <p:cNvPr id="42" name="Text 40"/>
          <p:cNvSpPr/>
          <p:nvPr/>
        </p:nvSpPr>
        <p:spPr>
          <a:xfrm>
            <a:off x="8212455" y="6638568"/>
            <a:ext cx="1919407" cy="239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March 29</a:t>
            </a:r>
            <a:endParaRPr lang="en-US" dirty="0"/>
          </a:p>
        </p:txBody>
      </p:sp>
      <p:sp>
        <p:nvSpPr>
          <p:cNvPr id="43" name="Text 41"/>
          <p:cNvSpPr/>
          <p:nvPr/>
        </p:nvSpPr>
        <p:spPr>
          <a:xfrm>
            <a:off x="8212455" y="6976348"/>
            <a:ext cx="5846921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Promotional offer, boost engagement, drive sales.</a:t>
            </a:r>
            <a:endParaRPr lang="en-US" sz="1600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C3A265D-5EFC-24BF-B94B-4F46464D2776}"/>
              </a:ext>
            </a:extLst>
          </p:cNvPr>
          <p:cNvSpPr/>
          <p:nvPr/>
        </p:nvSpPr>
        <p:spPr>
          <a:xfrm>
            <a:off x="12801600" y="7723888"/>
            <a:ext cx="1658679" cy="38331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02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2242" y="622459"/>
            <a:ext cx="7559516" cy="1997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Performance Measurement: Tracking Success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242" y="2959417"/>
            <a:ext cx="565904" cy="56590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2242" y="3751659"/>
            <a:ext cx="2663309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Views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92242" y="4220289"/>
            <a:ext cx="3609975" cy="362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Measure overall reach and popularity.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1783" y="2959417"/>
            <a:ext cx="565904" cy="56590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1783" y="3751659"/>
            <a:ext cx="2663309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Watch Time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4741783" y="4220289"/>
            <a:ext cx="3609975" cy="724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Analyze viewer engagement and drop-off points.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2242" y="5623560"/>
            <a:ext cx="565904" cy="56590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2242" y="6415802"/>
            <a:ext cx="2663309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Engagement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92242" y="6884432"/>
            <a:ext cx="3609975" cy="724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Track likes, comments, and shares for audience interest.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41783" y="5623560"/>
            <a:ext cx="565904" cy="56590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41783" y="6415802"/>
            <a:ext cx="2663309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Conversions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4741783" y="6884432"/>
            <a:ext cx="3609975" cy="724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Measure sign-ups, purchases, and ROI.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7701" y="893326"/>
            <a:ext cx="11684198" cy="552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50"/>
              </a:lnSpc>
              <a:buNone/>
            </a:pPr>
            <a:r>
              <a:rPr lang="en-US" sz="34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Strategy Adjustment: Optimizing for Growth</a:t>
            </a:r>
            <a:endParaRPr lang="en-US" sz="3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7321" y="1821775"/>
            <a:ext cx="1318141" cy="106537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31087" y="2298144"/>
            <a:ext cx="110609" cy="375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4833342" y="2009656"/>
            <a:ext cx="2858453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Content Optimization</a:t>
            </a: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4833342" y="2398752"/>
            <a:ext cx="3634383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Identify engaging themes, adjust video length.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692372" y="2901077"/>
            <a:ext cx="9233416" cy="11430"/>
          </a:xfrm>
          <a:prstGeom prst="roundRect">
            <a:avLst>
              <a:gd name="adj" fmla="val 246615"/>
            </a:avLst>
          </a:prstGeom>
          <a:solidFill>
            <a:srgbClr val="49606E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8191" y="2934057"/>
            <a:ext cx="2636282" cy="106537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3701" y="3278862"/>
            <a:ext cx="185261" cy="375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5492353" y="3121938"/>
            <a:ext cx="2561868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Engagement Boost</a:t>
            </a:r>
            <a:endParaRPr lang="en-US" dirty="0"/>
          </a:p>
        </p:txBody>
      </p:sp>
      <p:sp>
        <p:nvSpPr>
          <p:cNvPr id="11" name="Text 7"/>
          <p:cNvSpPr/>
          <p:nvPr/>
        </p:nvSpPr>
        <p:spPr>
          <a:xfrm>
            <a:off x="5492353" y="3511034"/>
            <a:ext cx="4181356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Improve call-to-action statements, build community.</a:t>
            </a: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5351383" y="4013359"/>
            <a:ext cx="8574405" cy="11430"/>
          </a:xfrm>
          <a:prstGeom prst="roundRect">
            <a:avLst>
              <a:gd name="adj" fmla="val 246615"/>
            </a:avLst>
          </a:prstGeom>
          <a:solidFill>
            <a:srgbClr val="49606E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9061" y="4046339"/>
            <a:ext cx="3954542" cy="1065371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1915" y="4391144"/>
            <a:ext cx="188833" cy="375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1800" dirty="0"/>
          </a:p>
        </p:txBody>
      </p:sp>
      <p:sp>
        <p:nvSpPr>
          <p:cNvPr id="15" name="Text 10"/>
          <p:cNvSpPr/>
          <p:nvPr/>
        </p:nvSpPr>
        <p:spPr>
          <a:xfrm>
            <a:off x="6151483" y="4234220"/>
            <a:ext cx="2629495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Promotion Strategy</a:t>
            </a:r>
            <a:endParaRPr lang="en-US" dirty="0"/>
          </a:p>
        </p:txBody>
      </p:sp>
      <p:sp>
        <p:nvSpPr>
          <p:cNvPr id="16" name="Text 11"/>
          <p:cNvSpPr/>
          <p:nvPr/>
        </p:nvSpPr>
        <p:spPr>
          <a:xfrm>
            <a:off x="6151483" y="4623316"/>
            <a:ext cx="4158377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Invest in paid promotion or influencer collaborations.</a:t>
            </a:r>
            <a:endParaRPr lang="en-US" sz="1600" dirty="0"/>
          </a:p>
        </p:txBody>
      </p:sp>
      <p:sp>
        <p:nvSpPr>
          <p:cNvPr id="17" name="Shape 12"/>
          <p:cNvSpPr/>
          <p:nvPr/>
        </p:nvSpPr>
        <p:spPr>
          <a:xfrm>
            <a:off x="6010513" y="5125641"/>
            <a:ext cx="7915275" cy="11430"/>
          </a:xfrm>
          <a:prstGeom prst="roundRect">
            <a:avLst>
              <a:gd name="adj" fmla="val 246615"/>
            </a:avLst>
          </a:prstGeom>
          <a:solidFill>
            <a:srgbClr val="49606E"/>
          </a:solidFill>
          <a:ln/>
        </p:spPr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0050" y="5158621"/>
            <a:ext cx="5272683" cy="1065371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892034" y="5503426"/>
            <a:ext cx="188595" cy="375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1800" dirty="0"/>
          </a:p>
        </p:txBody>
      </p:sp>
      <p:sp>
        <p:nvSpPr>
          <p:cNvPr id="20" name="Text 14"/>
          <p:cNvSpPr/>
          <p:nvPr/>
        </p:nvSpPr>
        <p:spPr>
          <a:xfrm>
            <a:off x="6810613" y="5346502"/>
            <a:ext cx="3457337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Testing &amp; Experimentation</a:t>
            </a:r>
            <a:endParaRPr lang="en-US" dirty="0"/>
          </a:p>
        </p:txBody>
      </p:sp>
      <p:sp>
        <p:nvSpPr>
          <p:cNvPr id="21" name="Text 15"/>
          <p:cNvSpPr/>
          <p:nvPr/>
        </p:nvSpPr>
        <p:spPr>
          <a:xfrm>
            <a:off x="6810613" y="5735598"/>
            <a:ext cx="3457337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Change thumbnails, titles, and descriptions.</a:t>
            </a:r>
            <a:endParaRPr lang="en-US" sz="1600" dirty="0"/>
          </a:p>
        </p:txBody>
      </p:sp>
      <p:sp>
        <p:nvSpPr>
          <p:cNvPr id="22" name="Shape 16"/>
          <p:cNvSpPr/>
          <p:nvPr/>
        </p:nvSpPr>
        <p:spPr>
          <a:xfrm>
            <a:off x="6669643" y="6237923"/>
            <a:ext cx="7256145" cy="11430"/>
          </a:xfrm>
          <a:prstGeom prst="roundRect">
            <a:avLst>
              <a:gd name="adj" fmla="val 246615"/>
            </a:avLst>
          </a:prstGeom>
          <a:solidFill>
            <a:srgbClr val="49606E"/>
          </a:solidFill>
          <a:ln/>
        </p:spPr>
      </p:sp>
      <p:pic>
        <p:nvPicPr>
          <p:cNvPr id="2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0920" y="6270903"/>
            <a:ext cx="6590824" cy="1065371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3895249" y="6615708"/>
            <a:ext cx="182047" cy="375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5</a:t>
            </a:r>
            <a:endParaRPr lang="en-US" sz="1800" dirty="0"/>
          </a:p>
        </p:txBody>
      </p:sp>
      <p:sp>
        <p:nvSpPr>
          <p:cNvPr id="25" name="Text 18"/>
          <p:cNvSpPr/>
          <p:nvPr/>
        </p:nvSpPr>
        <p:spPr>
          <a:xfrm>
            <a:off x="7469624" y="6458783"/>
            <a:ext cx="2913697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Data-Driven Decisions</a:t>
            </a:r>
            <a:endParaRPr lang="en-US" dirty="0"/>
          </a:p>
        </p:txBody>
      </p:sp>
      <p:sp>
        <p:nvSpPr>
          <p:cNvPr id="26" name="Text 19"/>
          <p:cNvSpPr/>
          <p:nvPr/>
        </p:nvSpPr>
        <p:spPr>
          <a:xfrm>
            <a:off x="7469624" y="6847880"/>
            <a:ext cx="4804767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Continuously analyze trends and patterns, allocate resources.</a:t>
            </a:r>
            <a:endParaRPr lang="en-US" sz="16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CE9473A-114B-49BF-7E2C-3D01C5B3FFEB}"/>
              </a:ext>
            </a:extLst>
          </p:cNvPr>
          <p:cNvSpPr/>
          <p:nvPr/>
        </p:nvSpPr>
        <p:spPr>
          <a:xfrm>
            <a:off x="12801600" y="7723888"/>
            <a:ext cx="1658679" cy="38331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1652" y="655320"/>
            <a:ext cx="12387382" cy="698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Takeaways: A Recipe for Success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1652" y="1829395"/>
            <a:ext cx="1620798" cy="1347192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4" name="Text 2"/>
          <p:cNvSpPr/>
          <p:nvPr/>
        </p:nvSpPr>
        <p:spPr>
          <a:xfrm>
            <a:off x="1069181" y="2265283"/>
            <a:ext cx="139898" cy="475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00"/>
              </a:lnSpc>
              <a:buNone/>
            </a:pPr>
            <a:r>
              <a:rPr lang="en-US" sz="23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2689979" y="2066925"/>
            <a:ext cx="3031450" cy="349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Engaging Content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2689979" y="2558891"/>
            <a:ext cx="5797153" cy="380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Intriguing titles, clear value proposition, relevant keywords.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2571155" y="3161348"/>
            <a:ext cx="11108888" cy="15240"/>
          </a:xfrm>
          <a:prstGeom prst="roundRect">
            <a:avLst>
              <a:gd name="adj" fmla="val 233879"/>
            </a:avLst>
          </a:prstGeom>
          <a:solidFill>
            <a:srgbClr val="49606E"/>
          </a:solidFill>
          <a:ln/>
        </p:spPr>
      </p:sp>
      <p:sp>
        <p:nvSpPr>
          <p:cNvPr id="8" name="Shape 6"/>
          <p:cNvSpPr/>
          <p:nvPr/>
        </p:nvSpPr>
        <p:spPr>
          <a:xfrm>
            <a:off x="831652" y="3295293"/>
            <a:ext cx="3241715" cy="1347192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9" name="Text 7"/>
          <p:cNvSpPr/>
          <p:nvPr/>
        </p:nvSpPr>
        <p:spPr>
          <a:xfrm>
            <a:off x="1069181" y="3731181"/>
            <a:ext cx="234315" cy="475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00"/>
              </a:lnSpc>
              <a:buNone/>
            </a:pPr>
            <a:r>
              <a:rPr lang="en-US" sz="23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4310896" y="3532823"/>
            <a:ext cx="3766899" cy="349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Diverse Content Pillars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4310896" y="4024789"/>
            <a:ext cx="5981462" cy="380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Global cuisines, behind the scenes, quick recipes, health tips.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4192072" y="4627245"/>
            <a:ext cx="9487972" cy="15240"/>
          </a:xfrm>
          <a:prstGeom prst="roundRect">
            <a:avLst>
              <a:gd name="adj" fmla="val 233879"/>
            </a:avLst>
          </a:prstGeom>
          <a:solidFill>
            <a:srgbClr val="49606E"/>
          </a:solidFill>
          <a:ln/>
        </p:spPr>
      </p:sp>
      <p:sp>
        <p:nvSpPr>
          <p:cNvPr id="13" name="Shape 11"/>
          <p:cNvSpPr/>
          <p:nvPr/>
        </p:nvSpPr>
        <p:spPr>
          <a:xfrm>
            <a:off x="831652" y="4761190"/>
            <a:ext cx="4862632" cy="1347192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4" name="Text 12"/>
          <p:cNvSpPr/>
          <p:nvPr/>
        </p:nvSpPr>
        <p:spPr>
          <a:xfrm>
            <a:off x="1069181" y="5197078"/>
            <a:ext cx="238839" cy="475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00"/>
              </a:lnSpc>
              <a:buNone/>
            </a:pPr>
            <a:r>
              <a:rPr lang="en-US" sz="23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300" dirty="0"/>
          </a:p>
        </p:txBody>
      </p:sp>
      <p:sp>
        <p:nvSpPr>
          <p:cNvPr id="15" name="Text 13"/>
          <p:cNvSpPr/>
          <p:nvPr/>
        </p:nvSpPr>
        <p:spPr>
          <a:xfrm>
            <a:off x="5931813" y="4998720"/>
            <a:ext cx="2795468" cy="349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Strategic Timing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5931813" y="5490686"/>
            <a:ext cx="4731425" cy="380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Align content with relevant events and seasons.</a:t>
            </a:r>
            <a:endParaRPr lang="en-US" sz="1850" dirty="0"/>
          </a:p>
        </p:txBody>
      </p:sp>
      <p:sp>
        <p:nvSpPr>
          <p:cNvPr id="17" name="Shape 15"/>
          <p:cNvSpPr/>
          <p:nvPr/>
        </p:nvSpPr>
        <p:spPr>
          <a:xfrm>
            <a:off x="5812988" y="6093142"/>
            <a:ext cx="7867055" cy="15240"/>
          </a:xfrm>
          <a:prstGeom prst="roundRect">
            <a:avLst>
              <a:gd name="adj" fmla="val 233879"/>
            </a:avLst>
          </a:prstGeom>
          <a:solidFill>
            <a:srgbClr val="49606E"/>
          </a:solidFill>
          <a:ln/>
        </p:spPr>
      </p:sp>
      <p:sp>
        <p:nvSpPr>
          <p:cNvPr id="18" name="Shape 16"/>
          <p:cNvSpPr/>
          <p:nvPr/>
        </p:nvSpPr>
        <p:spPr>
          <a:xfrm>
            <a:off x="831652" y="6227088"/>
            <a:ext cx="6483548" cy="1347192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9" name="Text 17"/>
          <p:cNvSpPr/>
          <p:nvPr/>
        </p:nvSpPr>
        <p:spPr>
          <a:xfrm>
            <a:off x="1069181" y="6662976"/>
            <a:ext cx="238482" cy="475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00"/>
              </a:lnSpc>
              <a:buNone/>
            </a:pPr>
            <a:r>
              <a:rPr lang="en-US" sz="23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300" dirty="0"/>
          </a:p>
        </p:txBody>
      </p:sp>
      <p:sp>
        <p:nvSpPr>
          <p:cNvPr id="20" name="Text 18"/>
          <p:cNvSpPr/>
          <p:nvPr/>
        </p:nvSpPr>
        <p:spPr>
          <a:xfrm>
            <a:off x="7552730" y="6464618"/>
            <a:ext cx="4234696" cy="349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Data-Driven Optimization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552730" y="6956584"/>
            <a:ext cx="5014793" cy="380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Track performance, identify trends, adjust strategy.</a:t>
            </a:r>
            <a:endParaRPr lang="en-US" sz="18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6F114CF-01D4-A7A7-300C-506E7518727B}"/>
              </a:ext>
            </a:extLst>
          </p:cNvPr>
          <p:cNvSpPr/>
          <p:nvPr/>
        </p:nvSpPr>
        <p:spPr>
          <a:xfrm>
            <a:off x="12801600" y="7723888"/>
            <a:ext cx="1658679" cy="38331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557</Words>
  <Application>Microsoft Office PowerPoint</Application>
  <PresentationFormat>Custom</PresentationFormat>
  <Paragraphs>121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Unbounded</vt:lpstr>
      <vt:lpstr>Arial</vt:lpstr>
      <vt:lpstr>Cabin</vt:lpstr>
      <vt:lpstr>Cabin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Mohan S</cp:lastModifiedBy>
  <cp:revision>3</cp:revision>
  <dcterms:created xsi:type="dcterms:W3CDTF">2024-12-28T04:58:51Z</dcterms:created>
  <dcterms:modified xsi:type="dcterms:W3CDTF">2024-12-28T05:48:16Z</dcterms:modified>
</cp:coreProperties>
</file>